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60" r:id="rId4"/>
    <p:sldId id="258" r:id="rId5"/>
    <p:sldId id="262" r:id="rId6"/>
    <p:sldId id="261" r:id="rId7"/>
    <p:sldId id="259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ACC0F5-6820-483C-B8F2-059E1EFCCCE3}" v="2" dt="2024-04-15T07:39:39.6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79" autoAdjust="0"/>
    <p:restoredTop sz="94660"/>
  </p:normalViewPr>
  <p:slideViewPr>
    <p:cSldViewPr snapToGrid="0">
      <p:cViewPr>
        <p:scale>
          <a:sx n="40" d="100"/>
          <a:sy n="40" d="100"/>
        </p:scale>
        <p:origin x="1764" y="9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ai Okokon" userId="ed0e554a-a8c4-452f-986b-5fd51f31c3c4" providerId="ADAL" clId="{C4ACC0F5-6820-483C-B8F2-059E1EFCCCE3}"/>
    <pc:docChg chg="undo custSel addSld modSld">
      <pc:chgData name="Atai Okokon" userId="ed0e554a-a8c4-452f-986b-5fd51f31c3c4" providerId="ADAL" clId="{C4ACC0F5-6820-483C-B8F2-059E1EFCCCE3}" dt="2024-04-15T07:40:00.673" v="183" actId="1076"/>
      <pc:docMkLst>
        <pc:docMk/>
      </pc:docMkLst>
      <pc:sldChg chg="modSp new mod">
        <pc:chgData name="Atai Okokon" userId="ed0e554a-a8c4-452f-986b-5fd51f31c3c4" providerId="ADAL" clId="{C4ACC0F5-6820-483C-B8F2-059E1EFCCCE3}" dt="2024-04-15T07:35:31.940" v="106" actId="20577"/>
        <pc:sldMkLst>
          <pc:docMk/>
          <pc:sldMk cId="3610145005" sldId="263"/>
        </pc:sldMkLst>
        <pc:spChg chg="mod">
          <ac:chgData name="Atai Okokon" userId="ed0e554a-a8c4-452f-986b-5fd51f31c3c4" providerId="ADAL" clId="{C4ACC0F5-6820-483C-B8F2-059E1EFCCCE3}" dt="2024-04-15T07:34:59.180" v="25" actId="20577"/>
          <ac:spMkLst>
            <pc:docMk/>
            <pc:sldMk cId="3610145005" sldId="263"/>
            <ac:spMk id="2" creationId="{88D2538C-3C31-D401-4C6D-AC7880EAD9A8}"/>
          </ac:spMkLst>
        </pc:spChg>
        <pc:spChg chg="mod">
          <ac:chgData name="Atai Okokon" userId="ed0e554a-a8c4-452f-986b-5fd51f31c3c4" providerId="ADAL" clId="{C4ACC0F5-6820-483C-B8F2-059E1EFCCCE3}" dt="2024-04-15T07:35:31.940" v="106" actId="20577"/>
          <ac:spMkLst>
            <pc:docMk/>
            <pc:sldMk cId="3610145005" sldId="263"/>
            <ac:spMk id="3" creationId="{7DAD7605-E7CC-5A67-77EB-EDCE2FC367CE}"/>
          </ac:spMkLst>
        </pc:spChg>
      </pc:sldChg>
      <pc:sldChg chg="modSp new mod">
        <pc:chgData name="Atai Okokon" userId="ed0e554a-a8c4-452f-986b-5fd51f31c3c4" providerId="ADAL" clId="{C4ACC0F5-6820-483C-B8F2-059E1EFCCCE3}" dt="2024-04-15T07:37:35.143" v="153"/>
        <pc:sldMkLst>
          <pc:docMk/>
          <pc:sldMk cId="2700003360" sldId="264"/>
        </pc:sldMkLst>
        <pc:spChg chg="mod">
          <ac:chgData name="Atai Okokon" userId="ed0e554a-a8c4-452f-986b-5fd51f31c3c4" providerId="ADAL" clId="{C4ACC0F5-6820-483C-B8F2-059E1EFCCCE3}" dt="2024-04-15T07:35:46.430" v="118" actId="20577"/>
          <ac:spMkLst>
            <pc:docMk/>
            <pc:sldMk cId="2700003360" sldId="264"/>
            <ac:spMk id="2" creationId="{C49B78E1-5D50-A5DE-B3DD-464FFB9878DA}"/>
          </ac:spMkLst>
        </pc:spChg>
        <pc:spChg chg="mod">
          <ac:chgData name="Atai Okokon" userId="ed0e554a-a8c4-452f-986b-5fd51f31c3c4" providerId="ADAL" clId="{C4ACC0F5-6820-483C-B8F2-059E1EFCCCE3}" dt="2024-04-15T07:37:35.143" v="153"/>
          <ac:spMkLst>
            <pc:docMk/>
            <pc:sldMk cId="2700003360" sldId="264"/>
            <ac:spMk id="3" creationId="{A6A3E8A3-396B-B461-BD92-9102246B9BBE}"/>
          </ac:spMkLst>
        </pc:spChg>
      </pc:sldChg>
      <pc:sldChg chg="addSp delSp modSp new mod">
        <pc:chgData name="Atai Okokon" userId="ed0e554a-a8c4-452f-986b-5fd51f31c3c4" providerId="ADAL" clId="{C4ACC0F5-6820-483C-B8F2-059E1EFCCCE3}" dt="2024-04-15T07:40:00.673" v="183" actId="1076"/>
        <pc:sldMkLst>
          <pc:docMk/>
          <pc:sldMk cId="713261394" sldId="265"/>
        </pc:sldMkLst>
        <pc:spChg chg="mod">
          <ac:chgData name="Atai Okokon" userId="ed0e554a-a8c4-452f-986b-5fd51f31c3c4" providerId="ADAL" clId="{C4ACC0F5-6820-483C-B8F2-059E1EFCCCE3}" dt="2024-04-15T07:39:03.194" v="170" actId="20577"/>
          <ac:spMkLst>
            <pc:docMk/>
            <pc:sldMk cId="713261394" sldId="265"/>
            <ac:spMk id="2" creationId="{1E7A9132-3484-128D-5E09-F6C1638AF647}"/>
          </ac:spMkLst>
        </pc:spChg>
        <pc:spChg chg="del">
          <ac:chgData name="Atai Okokon" userId="ed0e554a-a8c4-452f-986b-5fd51f31c3c4" providerId="ADAL" clId="{C4ACC0F5-6820-483C-B8F2-059E1EFCCCE3}" dt="2024-04-15T07:39:06.068" v="171" actId="478"/>
          <ac:spMkLst>
            <pc:docMk/>
            <pc:sldMk cId="713261394" sldId="265"/>
            <ac:spMk id="3" creationId="{58A14453-EBF8-E7AF-7157-5CBC4C198638}"/>
          </ac:spMkLst>
        </pc:spChg>
        <pc:graphicFrameChg chg="add mod modGraphic">
          <ac:chgData name="Atai Okokon" userId="ed0e554a-a8c4-452f-986b-5fd51f31c3c4" providerId="ADAL" clId="{C4ACC0F5-6820-483C-B8F2-059E1EFCCCE3}" dt="2024-04-15T07:40:00.673" v="183" actId="1076"/>
          <ac:graphicFrameMkLst>
            <pc:docMk/>
            <pc:sldMk cId="713261394" sldId="265"/>
            <ac:graphicFrameMk id="4" creationId="{2DD1EC74-0949-C2FB-0690-62300B74153B}"/>
          </ac:graphicFrameMkLst>
        </pc:graphicFrameChg>
        <pc:graphicFrameChg chg="add mod modGraphic">
          <ac:chgData name="Atai Okokon" userId="ed0e554a-a8c4-452f-986b-5fd51f31c3c4" providerId="ADAL" clId="{C4ACC0F5-6820-483C-B8F2-059E1EFCCCE3}" dt="2024-04-15T07:39:53.420" v="182" actId="14100"/>
          <ac:graphicFrameMkLst>
            <pc:docMk/>
            <pc:sldMk cId="713261394" sldId="265"/>
            <ac:graphicFrameMk id="5" creationId="{7B8547F0-87D5-ED96-DD15-5875027CDF1F}"/>
          </ac:graphicFrameMkLst>
        </pc:graphicFrameChg>
      </pc:sldChg>
    </pc:docChg>
  </pc:docChgLst>
</pc:chgInfo>
</file>

<file path=ppt/media/image1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85BB-8B07-4DC9-86F3-2A225C777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261872"/>
            <a:ext cx="7638222" cy="2852928"/>
          </a:xfrm>
        </p:spPr>
        <p:txBody>
          <a:bodyPr anchor="b">
            <a:normAutofit/>
          </a:bodyPr>
          <a:lstStyle>
            <a:lvl1pPr algn="l">
              <a:lnSpc>
                <a:spcPct val="130000"/>
              </a:lnSpc>
              <a:defRPr sz="3600" spc="1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D496A-6E7A-4923-8ED5-B4164125D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4681728"/>
            <a:ext cx="7638222" cy="929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E3D20-43DC-4C14-8CFF-18545AED1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FC300-5AFC-418B-85FD-EFA94BD7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C7E81-ED3C-4DB0-8E74-AD2A87E6B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C817C9-850F-4FB6-B93B-CF3076C4A5C1}"/>
              </a:ext>
            </a:extLst>
          </p:cNvPr>
          <p:cNvGrpSpPr/>
          <p:nvPr/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439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58AD-1CAD-45B3-B83D-DC9D33CD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53F2E-0397-4423-8A88-D0059DEAF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ADDE1-7025-4FA9-822D-48168508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73E0-F328-46DC-98BE-CA0981F75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52226-010C-494F-8BE8-BF91F3553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89E9C4-9D18-4529-BC0C-68EAE507CDF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7DF5937-0C03-4786-AB62-3CF7CECB92D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AD93DB-2DB0-4B2D-884B-6EC453443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26097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635D0-31D9-44E1-911D-F7D5D5400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53914" y="624313"/>
            <a:ext cx="2537986" cy="55097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F9230-1FA4-439D-A800-B5F006F07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0100" y="624313"/>
            <a:ext cx="7816542" cy="55097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AB2A3-7055-43AF-8BAB-0A9B7444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A1821-A311-49CD-BCB4-B4BC8866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7C6A8-813A-486A-AA90-AB28935F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8C7A17-06CC-442C-A876-A51B2B55650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4C1798A-2980-4F34-8355-7BCB6B295322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D7542C-E4AE-488F-BC75-2E7ED8391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0633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5F8D-0421-4AEC-9C40-A13163EC8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37680-115A-411F-AEF6-4AC2096B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C193-1304-4D0F-8331-14D4EC08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455C1-CD32-4050-BAFF-51CC6B62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AF608-FF11-4CBE-B717-5D56AE67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74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BD23A02E-6DCF-427A-8CFD-281B2185C7F0}"/>
              </a:ext>
            </a:extLst>
          </p:cNvPr>
          <p:cNvSpPr/>
          <p:nvPr/>
        </p:nvSpPr>
        <p:spPr>
          <a:xfrm>
            <a:off x="3242985" y="511814"/>
            <a:ext cx="5706031" cy="57060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2220000" algn="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B4C32-F19C-44F3-8EF8-1F506D74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9192" y="1709738"/>
            <a:ext cx="4893617" cy="25538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89729-131C-4F78-9DAA-E9EE28EA9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2249" y="4540468"/>
            <a:ext cx="4067503" cy="1154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1" cap="all" spc="6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4E608-AC1F-41FB-974A-BD619C6C2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86158-8B03-45C3-891D-0357B198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3B054-E8A2-43FD-B0FB-B1CCFA4B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503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4AA7-6D5A-402E-AD1A-880F2BDB7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32B6-F9D8-4A43-B52C-336CFAB00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2976" y="2019299"/>
            <a:ext cx="4995019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0CDD9-5742-4A34-BA72-7CCA72D91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3718" y="2019299"/>
            <a:ext cx="5027954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2783AA-D2AB-4385-A91F-870CB6564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AAD9C-5CA2-4DA1-84D3-B1838979F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AB3C7-9574-47BC-932D-782BEE99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80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4C468-781B-4BC5-8DEA-B9EF2BF9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460" y="369168"/>
            <a:ext cx="10458729" cy="143981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7223F-48E4-491D-AB5D-5FC8A0C56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101" y="1843067"/>
            <a:ext cx="5007894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6B764-4B87-42FF-ABAA-69B07B88F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101" y="2505075"/>
            <a:ext cx="5007894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4357B9-406F-4BF9-B8FB-C53421EEF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6061" y="1843067"/>
            <a:ext cx="4994128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0462B-1939-4DAA-A7DD-6BDC95054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6061" y="2505075"/>
            <a:ext cx="499412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6C938B-C4C2-4FA9-85CA-9CD742CD7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AD8886-0D28-4D49-8D43-151D37E9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2FDDE8-E9F8-4B6C-9A40-829617A7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193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E3D8-6C35-428B-B2F2-251FDE10B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983769"/>
            <a:ext cx="10094770" cy="1180574"/>
          </a:xfrm>
          <a:solidFill>
            <a:schemeClr val="accent1">
              <a:lumMod val="20000"/>
              <a:lumOff val="80000"/>
            </a:schemeClr>
          </a:solidFill>
          <a:effectLst>
            <a:outerShdw dist="165100" dir="18900000" algn="bl" rotWithShape="0">
              <a:prstClr val="black"/>
            </a:outerShdw>
          </a:effectLst>
        </p:spPr>
        <p:txBody>
          <a:bodyPr/>
          <a:lstStyle>
            <a:lvl1pPr marL="18288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0B8015-E11A-42CA-AE88-7BD73F87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309078-34CA-45CD-B479-03906A26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03258-F989-47B2-A643-A60CD8A7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96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A2F31-48B6-40CE-A364-3CE73FD8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EEA00-F166-41EB-9331-CA99BB70F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B051F-F8FC-4FF6-9783-45F9FE7AC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637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8635-A5AF-48F4-8CD2-FB0E0111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5E0E-DCC0-4781-A608-962B1241B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826" y="987425"/>
            <a:ext cx="604556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1F43E-3D50-4A1C-A289-B3D0DD0E7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70E3A-6639-4EA0-8305-C1899DAB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6AFD57-4189-42FB-B29E-96366E51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5E2EC-8483-4FBC-9D29-C19025FA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471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E581-A090-4AE9-9965-B06BDB52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39DEF4-262F-4ACF-9B29-3D4B819E7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53969" y="987425"/>
            <a:ext cx="5694503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D7CBB-7A6F-441E-9072-2494B952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59692-77BE-4A7D-AA70-635007A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9A4DA-63AF-4D6A-98DB-E1D0AC74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B7958-B19B-4C23-A82F-DD4E4B91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978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6DAE1-1F65-43B8-A400-95E6DEED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5"/>
            <a:ext cx="10357666" cy="1438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5C993-A44B-4C2D-818E-4C9000BB0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21B6E-ECC6-47D0-9C14-812B746F1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5014" y="63420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A716-DEA9-48A9-A5BC-0F392D2B4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96200" y="6342042"/>
            <a:ext cx="34701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CB69E-A0E4-4558-9C62-4CD8CDD2A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6329" y="6342042"/>
            <a:ext cx="5262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6ECC43-D65E-4A7B-A76B-D278A2184166}"/>
              </a:ext>
            </a:extLst>
          </p:cNvPr>
          <p:cNvGrpSpPr/>
          <p:nvPr/>
        </p:nvGrpSpPr>
        <p:grpSpPr>
          <a:xfrm flipV="1">
            <a:off x="11626076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EE443C5-5AB9-407B-A8C3-011BB14FEF0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38C9FA-DA5E-4785-8F4A-CA481A3A6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35450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50" r:id="rId6"/>
    <p:sldLayoutId id="2147483745" r:id="rId7"/>
    <p:sldLayoutId id="2147483746" r:id="rId8"/>
    <p:sldLayoutId id="2147483747" r:id="rId9"/>
    <p:sldLayoutId id="2147483749" r:id="rId10"/>
    <p:sldLayoutId id="2147483748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20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F6E7DCFE-4F50-48FD-A0DF-0B44956E8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 descr="A close-up of a network&#10;&#10;Description automatically generated">
            <a:extLst>
              <a:ext uri="{FF2B5EF4-FFF2-40B4-BE49-F238E27FC236}">
                <a16:creationId xmlns:a16="http://schemas.microsoft.com/office/drawing/2014/main" id="{517C5479-48B8-3F0D-5864-AD482B4E3D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62" b="1695"/>
          <a:stretch/>
        </p:blipFill>
        <p:spPr>
          <a:xfrm>
            <a:off x="1" y="-4463"/>
            <a:ext cx="12191999" cy="6858000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92ACA378-7594-4CA7-A0F2-B9D9DB9EE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17755" y="3756691"/>
            <a:ext cx="2743200" cy="3101309"/>
          </a:xfrm>
          <a:custGeom>
            <a:avLst/>
            <a:gdLst>
              <a:gd name="connsiteX0" fmla="*/ 757287 w 757287"/>
              <a:gd name="connsiteY0" fmla="*/ 3694096 h 3694096"/>
              <a:gd name="connsiteX1" fmla="*/ 757287 w 757287"/>
              <a:gd name="connsiteY1" fmla="*/ 0 h 3694096"/>
              <a:gd name="connsiteX2" fmla="*/ 0 w 757287"/>
              <a:gd name="connsiteY2" fmla="*/ 0 h 3694096"/>
              <a:gd name="connsiteX3" fmla="*/ 0 w 757287"/>
              <a:gd name="connsiteY3" fmla="*/ 3686094 h 3694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287" h="3694096">
                <a:moveTo>
                  <a:pt x="757287" y="3694096"/>
                </a:moveTo>
                <a:lnTo>
                  <a:pt x="757287" y="0"/>
                </a:lnTo>
                <a:lnTo>
                  <a:pt x="0" y="0"/>
                </a:lnTo>
                <a:lnTo>
                  <a:pt x="0" y="3686094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6000" sy="6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009804D-EEDA-4241-A1DC-D0EE36995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094513" y="0"/>
            <a:ext cx="7097487" cy="6858000"/>
          </a:xfrm>
          <a:custGeom>
            <a:avLst/>
            <a:gdLst>
              <a:gd name="connsiteX0" fmla="*/ 2192785 w 2192785"/>
              <a:gd name="connsiteY0" fmla="*/ 3807381 h 3807381"/>
              <a:gd name="connsiteX1" fmla="*/ 0 w 2192785"/>
              <a:gd name="connsiteY1" fmla="*/ 3807381 h 3807381"/>
              <a:gd name="connsiteX2" fmla="*/ 0 w 2192785"/>
              <a:gd name="connsiteY2" fmla="*/ 0 h 3807381"/>
              <a:gd name="connsiteX3" fmla="*/ 2192785 w 2192785"/>
              <a:gd name="connsiteY3" fmla="*/ 0 h 380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2785" h="3807381">
                <a:moveTo>
                  <a:pt x="2192785" y="3807381"/>
                </a:moveTo>
                <a:lnTo>
                  <a:pt x="0" y="3807381"/>
                </a:lnTo>
                <a:lnTo>
                  <a:pt x="0" y="0"/>
                </a:lnTo>
                <a:lnTo>
                  <a:pt x="2192785" y="0"/>
                </a:ln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55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C455384-AD1E-43F5-A0B6-C938F9564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686" y="1560529"/>
            <a:ext cx="4527613" cy="452761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F0633E-D46F-E7BA-0C92-261BDEEDDA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110" y="2412786"/>
            <a:ext cx="3790765" cy="2823099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</a:rPr>
              <a:t>CONNECT</a:t>
            </a:r>
            <a:br>
              <a:rPr lang="en-US" sz="3200" dirty="0">
                <a:solidFill>
                  <a:srgbClr val="000000"/>
                </a:solidFill>
              </a:rPr>
            </a:br>
            <a:r>
              <a:rPr lang="en-US" sz="3200" dirty="0">
                <a:solidFill>
                  <a:srgbClr val="000000"/>
                </a:solidFill>
              </a:rPr>
              <a:t>BVC</a:t>
            </a:r>
            <a:endParaRPr lang="en-CA" sz="3200" dirty="0">
              <a:solidFill>
                <a:srgbClr val="000000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FED910A-731E-7FC3-8AB0-808B3080D026}"/>
              </a:ext>
            </a:extLst>
          </p:cNvPr>
          <p:cNvSpPr txBox="1">
            <a:spLocks/>
          </p:cNvSpPr>
          <p:nvPr/>
        </p:nvSpPr>
        <p:spPr>
          <a:xfrm>
            <a:off x="2161309" y="5368917"/>
            <a:ext cx="9768307" cy="1438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cap="none" dirty="0"/>
              <a:t>Atai | Oluchi | Deepanshi |Niriya</a:t>
            </a:r>
            <a:endParaRPr lang="en-CA" cap="none" dirty="0"/>
          </a:p>
        </p:txBody>
      </p:sp>
    </p:spTree>
    <p:extLst>
      <p:ext uri="{BB962C8B-B14F-4D97-AF65-F5344CB8AC3E}">
        <p14:creationId xmlns:p14="http://schemas.microsoft.com/office/powerpoint/2010/main" val="883318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A9132-3484-128D-5E09-F6C1638AF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evaluation</a:t>
            </a:r>
            <a:endParaRPr lang="en-CA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DD1EC74-0949-C2FB-0690-62300B741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898511"/>
              </p:ext>
            </p:extLst>
          </p:nvPr>
        </p:nvGraphicFramePr>
        <p:xfrm>
          <a:off x="649706" y="2300036"/>
          <a:ext cx="6677526" cy="1995235"/>
        </p:xfrm>
        <a:graphic>
          <a:graphicData uri="http://schemas.openxmlformats.org/drawingml/2006/table">
            <a:tbl>
              <a:tblPr/>
              <a:tblGrid>
                <a:gridCol w="5314765">
                  <a:extLst>
                    <a:ext uri="{9D8B030D-6E8A-4147-A177-3AD203B41FA5}">
                      <a16:colId xmlns:a16="http://schemas.microsoft.com/office/drawing/2014/main" val="23405047"/>
                    </a:ext>
                  </a:extLst>
                </a:gridCol>
                <a:gridCol w="1362761">
                  <a:extLst>
                    <a:ext uri="{9D8B030D-6E8A-4147-A177-3AD203B41FA5}">
                      <a16:colId xmlns:a16="http://schemas.microsoft.com/office/drawing/2014/main" val="1026324159"/>
                    </a:ext>
                  </a:extLst>
                </a:gridCol>
              </a:tblGrid>
              <a:tr h="39904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000" b="1" i="0">
                          <a:effectLst/>
                          <a:latin typeface="Century Gothic" panose="020B0502020202020204" pitchFamily="34" charset="0"/>
                        </a:rPr>
                        <a:t>Team Member </a:t>
                      </a:r>
                      <a:endParaRPr lang="en-US" b="1" i="0">
                        <a:effectLst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000" b="1" i="0">
                          <a:effectLst/>
                          <a:latin typeface="Century Gothic" panose="020B0502020202020204" pitchFamily="34" charset="0"/>
                        </a:rPr>
                        <a:t>​​Score #​ </a:t>
                      </a:r>
                      <a:endParaRPr lang="en-US" b="1" i="0">
                        <a:effectLst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7921459"/>
                  </a:ext>
                </a:extLst>
              </a:tr>
              <a:tr h="3990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0" i="0" dirty="0">
                          <a:effectLst/>
                          <a:highlight>
                            <a:srgbClr val="E4EDEB"/>
                          </a:highlight>
                          <a:latin typeface="Century Gothic" panose="020B0502020202020204" pitchFamily="34" charset="0"/>
                        </a:rPr>
                        <a:t>Atai Okokon </a:t>
                      </a:r>
                      <a:endParaRPr lang="en-US" b="0" i="0" dirty="0">
                        <a:effectLst/>
                        <a:highlight>
                          <a:srgbClr val="E4EDEB"/>
                        </a:highlight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DEB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ase"/>
                      <a:r>
                        <a:rPr lang="en-US" sz="1000" b="0" i="0">
                          <a:effectLst/>
                          <a:highlight>
                            <a:srgbClr val="E4EDEB"/>
                          </a:highlight>
                          <a:latin typeface="Century Gothic" panose="020B0502020202020204" pitchFamily="34" charset="0"/>
                        </a:rPr>
                        <a:t>5 </a:t>
                      </a:r>
                      <a:endParaRPr lang="en-US" b="0" i="0">
                        <a:effectLst/>
                        <a:highlight>
                          <a:srgbClr val="E4EDEB"/>
                        </a:highlight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D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3432259"/>
                  </a:ext>
                </a:extLst>
              </a:tr>
              <a:tr h="3990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0" i="0">
                          <a:effectLst/>
                          <a:latin typeface="Century Gothic" panose="020B0502020202020204" pitchFamily="34" charset="0"/>
                        </a:rPr>
                        <a:t>Oluchi Ruth Osuafor-Humphrey </a:t>
                      </a:r>
                      <a:endParaRPr lang="en-US" b="0" i="0">
                        <a:effectLst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ase"/>
                      <a:r>
                        <a:rPr lang="en-US" sz="1000" b="0" i="0">
                          <a:effectLst/>
                          <a:latin typeface="Century Gothic" panose="020B0502020202020204" pitchFamily="34" charset="0"/>
                        </a:rPr>
                        <a:t>5 </a:t>
                      </a:r>
                      <a:endParaRPr lang="en-US" b="0" i="0">
                        <a:effectLst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1764740"/>
                  </a:ext>
                </a:extLst>
              </a:tr>
              <a:tr h="3990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0" i="0">
                          <a:effectLst/>
                          <a:highlight>
                            <a:srgbClr val="E4EDEB"/>
                          </a:highlight>
                          <a:latin typeface="Century Gothic" panose="020B0502020202020204" pitchFamily="34" charset="0"/>
                        </a:rPr>
                        <a:t>Deepanshi </a:t>
                      </a:r>
                      <a:endParaRPr lang="en-US" b="0" i="0">
                        <a:effectLst/>
                        <a:highlight>
                          <a:srgbClr val="E4EDEB"/>
                        </a:highlight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DEB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ase"/>
                      <a:r>
                        <a:rPr lang="en-US" sz="1000" b="0" i="0">
                          <a:effectLst/>
                          <a:highlight>
                            <a:srgbClr val="E4EDEB"/>
                          </a:highlight>
                          <a:latin typeface="Century Gothic" panose="020B0502020202020204" pitchFamily="34" charset="0"/>
                        </a:rPr>
                        <a:t>5 </a:t>
                      </a:r>
                      <a:endParaRPr lang="en-US" b="0" i="0">
                        <a:effectLst/>
                        <a:highlight>
                          <a:srgbClr val="E4EDEB"/>
                        </a:highlight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D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8143714"/>
                  </a:ext>
                </a:extLst>
              </a:tr>
              <a:tr h="3990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0" i="0">
                          <a:effectLst/>
                          <a:latin typeface="Century Gothic" panose="020B0502020202020204" pitchFamily="34" charset="0"/>
                        </a:rPr>
                        <a:t>Niriya </a:t>
                      </a:r>
                      <a:endParaRPr lang="en-US" b="0" i="0">
                        <a:effectLst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ase"/>
                      <a:r>
                        <a:rPr lang="en-US" sz="1000" b="0" i="0" dirty="0">
                          <a:effectLst/>
                          <a:latin typeface="Century Gothic" panose="020B0502020202020204" pitchFamily="34" charset="0"/>
                        </a:rPr>
                        <a:t>5 </a:t>
                      </a:r>
                      <a:endParaRPr lang="en-US" b="0" i="0" dirty="0">
                        <a:effectLst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356728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B8547F0-87D5-ED96-DD15-5875027CDF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77055"/>
              </p:ext>
            </p:extLst>
          </p:nvPr>
        </p:nvGraphicFramePr>
        <p:xfrm>
          <a:off x="649706" y="5054426"/>
          <a:ext cx="4656220" cy="1219200"/>
        </p:xfrm>
        <a:graphic>
          <a:graphicData uri="http://schemas.openxmlformats.org/drawingml/2006/table">
            <a:tbl>
              <a:tblPr/>
              <a:tblGrid>
                <a:gridCol w="850551">
                  <a:extLst>
                    <a:ext uri="{9D8B030D-6E8A-4147-A177-3AD203B41FA5}">
                      <a16:colId xmlns:a16="http://schemas.microsoft.com/office/drawing/2014/main" val="2861266152"/>
                    </a:ext>
                  </a:extLst>
                </a:gridCol>
                <a:gridCol w="3805669">
                  <a:extLst>
                    <a:ext uri="{9D8B030D-6E8A-4147-A177-3AD203B41FA5}">
                      <a16:colId xmlns:a16="http://schemas.microsoft.com/office/drawing/2014/main" val="1194549199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1" i="0">
                          <a:effectLst/>
                          <a:highlight>
                            <a:srgbClr val="E4EDEB"/>
                          </a:highlight>
                          <a:latin typeface="Century Gothic" panose="020B0502020202020204" pitchFamily="34" charset="0"/>
                        </a:rPr>
                        <a:t>Score 5 </a:t>
                      </a:r>
                      <a:endParaRPr lang="en-US" b="1" i="0">
                        <a:effectLst/>
                        <a:highlight>
                          <a:srgbClr val="E4EDEB"/>
                        </a:highlight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DEB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0" i="0">
                          <a:effectLst/>
                          <a:highlight>
                            <a:srgbClr val="E4EDEB"/>
                          </a:highlight>
                          <a:latin typeface="Century Gothic" panose="020B0502020202020204" pitchFamily="34" charset="0"/>
                        </a:rPr>
                        <a:t>Full Participation </a:t>
                      </a:r>
                      <a:endParaRPr lang="en-US" b="0" i="0">
                        <a:effectLst/>
                        <a:highlight>
                          <a:srgbClr val="E4EDEB"/>
                        </a:highlight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D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625631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1" i="0">
                          <a:effectLst/>
                          <a:latin typeface="Century Gothic" panose="020B0502020202020204" pitchFamily="34" charset="0"/>
                        </a:rPr>
                        <a:t>Score 4 </a:t>
                      </a:r>
                      <a:endParaRPr lang="en-US" b="1" i="0">
                        <a:effectLst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0" i="0">
                          <a:effectLst/>
                          <a:latin typeface="Century Gothic" panose="020B0502020202020204" pitchFamily="34" charset="0"/>
                        </a:rPr>
                        <a:t>Good Participation </a:t>
                      </a:r>
                      <a:endParaRPr lang="en-US" b="0" i="0">
                        <a:effectLst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103304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1" i="0">
                          <a:effectLst/>
                          <a:highlight>
                            <a:srgbClr val="E4EDEB"/>
                          </a:highlight>
                          <a:latin typeface="Century Gothic" panose="020B0502020202020204" pitchFamily="34" charset="0"/>
                        </a:rPr>
                        <a:t>​​Score 3​ </a:t>
                      </a:r>
                      <a:endParaRPr lang="en-US" b="1" i="0">
                        <a:effectLst/>
                        <a:highlight>
                          <a:srgbClr val="E4EDEB"/>
                        </a:highlight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DEB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0" i="0">
                          <a:effectLst/>
                          <a:highlight>
                            <a:srgbClr val="E4EDEB"/>
                          </a:highlight>
                          <a:latin typeface="Century Gothic" panose="020B0502020202020204" pitchFamily="34" charset="0"/>
                        </a:rPr>
                        <a:t>Participated </a:t>
                      </a:r>
                      <a:endParaRPr lang="en-US" b="0" i="0">
                        <a:effectLst/>
                        <a:highlight>
                          <a:srgbClr val="E4EDEB"/>
                        </a:highlight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D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68481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1" i="0">
                          <a:effectLst/>
                          <a:latin typeface="Century Gothic" panose="020B0502020202020204" pitchFamily="34" charset="0"/>
                        </a:rPr>
                        <a:t>​​Score 2​ </a:t>
                      </a:r>
                      <a:endParaRPr lang="en-US" b="1" i="0">
                        <a:effectLst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0" i="0">
                          <a:effectLst/>
                          <a:latin typeface="Century Gothic" panose="020B0502020202020204" pitchFamily="34" charset="0"/>
                        </a:rPr>
                        <a:t>Minimal Participation </a:t>
                      </a:r>
                      <a:endParaRPr lang="en-US" b="0" i="0">
                        <a:effectLst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006053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1" i="0">
                          <a:effectLst/>
                          <a:highlight>
                            <a:srgbClr val="E4EDEB"/>
                          </a:highlight>
                          <a:latin typeface="Century Gothic" panose="020B0502020202020204" pitchFamily="34" charset="0"/>
                        </a:rPr>
                        <a:t>​​Score 1​ </a:t>
                      </a:r>
                      <a:endParaRPr lang="en-US" b="1" i="0">
                        <a:effectLst/>
                        <a:highlight>
                          <a:srgbClr val="E4EDEB"/>
                        </a:highlight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DEB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000" b="0" i="0" dirty="0">
                          <a:effectLst/>
                          <a:highlight>
                            <a:srgbClr val="E4EDEB"/>
                          </a:highlight>
                          <a:latin typeface="Century Gothic" panose="020B0502020202020204" pitchFamily="34" charset="0"/>
                        </a:rPr>
                        <a:t>No Participation </a:t>
                      </a:r>
                      <a:endParaRPr lang="en-US" b="0" i="0" dirty="0">
                        <a:effectLst/>
                        <a:highlight>
                          <a:srgbClr val="E4EDEB"/>
                        </a:highlight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7BA79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D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065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3261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19AD4B5-74CB-CB12-580E-42267707C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279" y="2359060"/>
            <a:ext cx="5017443" cy="21398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EB8085-2F26-FDFD-F49A-B83504D6D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796" y="2709775"/>
            <a:ext cx="12192000" cy="1438450"/>
          </a:xfrm>
        </p:spPr>
        <p:txBody>
          <a:bodyPr>
            <a:normAutofit/>
          </a:bodyPr>
          <a:lstStyle/>
          <a:p>
            <a:pPr algn="ctr"/>
            <a:r>
              <a:rPr lang="en-US" sz="1400" b="1" i="1" cap="none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revolutionizing BVC student experience</a:t>
            </a:r>
            <a:endParaRPr lang="en-CA" sz="1400" b="1" i="1" cap="none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18510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>
            <a:extLst>
              <a:ext uri="{FF2B5EF4-FFF2-40B4-BE49-F238E27FC236}">
                <a16:creationId xmlns:a16="http://schemas.microsoft.com/office/drawing/2014/main" id="{F0C817C9-850F-4FB6-B93B-CF3076C4A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A599224A-F219-4DF9-8183-F7C098A5CE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CC3B9006-4406-4E2F-8B42-6A968FCC8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9213" y="1159866"/>
            <a:ext cx="4527613" cy="452761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19620000" algn="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837E92-75E0-D8DE-C7F8-C9A01BCE7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845" y="1975872"/>
            <a:ext cx="4192348" cy="2006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pc="1300" dirty="0">
                <a:solidFill>
                  <a:srgbClr val="000000"/>
                </a:solidFill>
              </a:rPr>
              <a:t>Our team</a:t>
            </a:r>
          </a:p>
        </p:txBody>
      </p:sp>
      <p:pic>
        <p:nvPicPr>
          <p:cNvPr id="8" name="Picture 7" descr="A person wearing glasses and a black jacket&#10;&#10;Description automatically generated">
            <a:extLst>
              <a:ext uri="{FF2B5EF4-FFF2-40B4-BE49-F238E27FC236}">
                <a16:creationId xmlns:a16="http://schemas.microsoft.com/office/drawing/2014/main" id="{2787AF8E-CB15-67B1-5CC3-93B6C3118C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3" b="19998"/>
          <a:stretch/>
        </p:blipFill>
        <p:spPr>
          <a:xfrm>
            <a:off x="805176" y="827249"/>
            <a:ext cx="2380129" cy="23801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8E8E74-6855-F456-7F61-1CB7DF4E2A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501" r="13745" b="-5"/>
          <a:stretch/>
        </p:blipFill>
        <p:spPr>
          <a:xfrm>
            <a:off x="3613053" y="823243"/>
            <a:ext cx="2380130" cy="23801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54744D-8150-D8BE-0096-64C3F02A7A1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" b="20501"/>
          <a:stretch/>
        </p:blipFill>
        <p:spPr>
          <a:xfrm>
            <a:off x="805175" y="3707927"/>
            <a:ext cx="2380129" cy="2380146"/>
          </a:xfrm>
          <a:prstGeom prst="rect">
            <a:avLst/>
          </a:prstGeom>
        </p:spPr>
      </p:pic>
      <p:pic>
        <p:nvPicPr>
          <p:cNvPr id="9" name="Picture 8" descr="A person smiling at camera&#10;&#10;Description automatically generated">
            <a:extLst>
              <a:ext uri="{FF2B5EF4-FFF2-40B4-BE49-F238E27FC236}">
                <a16:creationId xmlns:a16="http://schemas.microsoft.com/office/drawing/2014/main" id="{7FEF9CB3-491B-4CBB-86E8-F497E7F2461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375" r="1373" b="-2"/>
          <a:stretch/>
        </p:blipFill>
        <p:spPr>
          <a:xfrm>
            <a:off x="3613053" y="3707939"/>
            <a:ext cx="2380130" cy="238012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CBAA1E1-0D9E-0917-17E9-35DF4A5214DC}"/>
              </a:ext>
            </a:extLst>
          </p:cNvPr>
          <p:cNvSpPr txBox="1"/>
          <p:nvPr/>
        </p:nvSpPr>
        <p:spPr>
          <a:xfrm>
            <a:off x="763621" y="326687"/>
            <a:ext cx="2421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Niriya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940E1F4-AA57-1F58-0EA2-F7DBC86FE0F1}"/>
              </a:ext>
            </a:extLst>
          </p:cNvPr>
          <p:cNvSpPr txBox="1"/>
          <p:nvPr/>
        </p:nvSpPr>
        <p:spPr>
          <a:xfrm>
            <a:off x="701269" y="6088059"/>
            <a:ext cx="2421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Oluchi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6C464BA-B03B-C5D6-2FAA-4A921224B8CF}"/>
              </a:ext>
            </a:extLst>
          </p:cNvPr>
          <p:cNvSpPr txBox="1"/>
          <p:nvPr/>
        </p:nvSpPr>
        <p:spPr>
          <a:xfrm>
            <a:off x="3592276" y="331949"/>
            <a:ext cx="2421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Deepanshi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91CF503-E7C5-60F5-8E0C-7E97EA818ECE}"/>
              </a:ext>
            </a:extLst>
          </p:cNvPr>
          <p:cNvSpPr txBox="1"/>
          <p:nvPr/>
        </p:nvSpPr>
        <p:spPr>
          <a:xfrm>
            <a:off x="3613053" y="6107454"/>
            <a:ext cx="2421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Atai</a:t>
            </a:r>
          </a:p>
        </p:txBody>
      </p:sp>
    </p:spTree>
    <p:extLst>
      <p:ext uri="{BB962C8B-B14F-4D97-AF65-F5344CB8AC3E}">
        <p14:creationId xmlns:p14="http://schemas.microsoft.com/office/powerpoint/2010/main" val="4287223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0E3CD-B21D-EE16-1075-5493643FE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167" y="14409"/>
            <a:ext cx="10357666" cy="1438450"/>
          </a:xfrm>
        </p:spPr>
        <p:txBody>
          <a:bodyPr/>
          <a:lstStyle/>
          <a:p>
            <a:r>
              <a:rPr lang="en-US" dirty="0"/>
              <a:t>PROJECT summary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4F775-1E4D-0C8C-3BA8-A173681ED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Connect BVC is a mobile app for BVC students by BVC students</a:t>
            </a:r>
          </a:p>
          <a:p>
            <a:r>
              <a:rPr lang="en-US" dirty="0"/>
              <a:t>Designed by 4 BVC School of Technology students,</a:t>
            </a:r>
          </a:p>
          <a:p>
            <a:r>
              <a:rPr lang="en-US" dirty="0"/>
              <a:t>Our goal is to revolutionize student life and experience at BVC</a:t>
            </a:r>
          </a:p>
          <a:p>
            <a:r>
              <a:rPr lang="en-US" dirty="0"/>
              <a:t>Features include course registration, grade tracker, course materials, discussion and engagement forums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8057CC-EF91-C310-5CB8-585BF46DEC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090" r="1303" b="26286"/>
          <a:stretch/>
        </p:blipFill>
        <p:spPr>
          <a:xfrm>
            <a:off x="6685765" y="5852641"/>
            <a:ext cx="4952054" cy="84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16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A7662-A661-8DE1-FE1F-53D6DDBBC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9791"/>
            <a:ext cx="10357666" cy="1438450"/>
          </a:xfrm>
        </p:spPr>
        <p:txBody>
          <a:bodyPr/>
          <a:lstStyle/>
          <a:p>
            <a:r>
              <a:rPr lang="en-US" dirty="0"/>
              <a:t>PROJECT CHARTER</a:t>
            </a:r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5D1D6A-FE32-BEE1-ABC3-C3EE6218B4AB}"/>
              </a:ext>
            </a:extLst>
          </p:cNvPr>
          <p:cNvSpPr/>
          <p:nvPr/>
        </p:nvSpPr>
        <p:spPr>
          <a:xfrm>
            <a:off x="0" y="4240530"/>
            <a:ext cx="4665865" cy="26174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collaboratively design a functional and scalable mobile app to enhance the college experience for BVC (Bow Valley College) students. </a:t>
            </a:r>
          </a:p>
          <a:p>
            <a:pPr algn="ctr"/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We aim to provide tools and resources supporting academic success, community engagement, and simplifying campus life.</a:t>
            </a:r>
            <a:endParaRPr lang="en-CA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443D12-283E-D7F6-CB0F-505F8A3BA1AE}"/>
              </a:ext>
            </a:extLst>
          </p:cNvPr>
          <p:cNvSpPr/>
          <p:nvPr/>
        </p:nvSpPr>
        <p:spPr>
          <a:xfrm>
            <a:off x="0" y="3851910"/>
            <a:ext cx="2548890" cy="388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MISSION</a:t>
            </a:r>
            <a:endParaRPr lang="en-C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AA93F9-8795-1DC7-2540-38A72A36F8F8}"/>
              </a:ext>
            </a:extLst>
          </p:cNvPr>
          <p:cNvSpPr/>
          <p:nvPr/>
        </p:nvSpPr>
        <p:spPr>
          <a:xfrm>
            <a:off x="6935026" y="3851910"/>
            <a:ext cx="2548890" cy="388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DESIRED END RESULT</a:t>
            </a:r>
            <a:endParaRPr lang="en-C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213FF4-0B2E-AF87-8A87-50B1573114A7}"/>
              </a:ext>
            </a:extLst>
          </p:cNvPr>
          <p:cNvSpPr/>
          <p:nvPr/>
        </p:nvSpPr>
        <p:spPr>
          <a:xfrm>
            <a:off x="6935026" y="4240530"/>
            <a:ext cx="4665865" cy="26174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A fully functional mobile app across all platforms.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Value addition to the BVC student community.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Features for course feedback, instructor rating, and overall learning experience evaluation.\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Access to learning materials, calendar, study session scheduling, and important date notifications.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4AD91B6-59B8-ECDD-43A4-0064ABBEDE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687980"/>
              </p:ext>
            </p:extLst>
          </p:nvPr>
        </p:nvGraphicFramePr>
        <p:xfrm>
          <a:off x="0" y="2192194"/>
          <a:ext cx="12191998" cy="14384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97513316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78933748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24875112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31157853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63552975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3845584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830193319"/>
                    </a:ext>
                  </a:extLst>
                </a:gridCol>
              </a:tblGrid>
              <a:tr h="1438449">
                <a:tc>
                  <a:txBody>
                    <a:bodyPr/>
                    <a:lstStyle/>
                    <a:p>
                      <a:r>
                        <a:rPr lang="en-US" sz="7200" dirty="0"/>
                        <a:t>C</a:t>
                      </a:r>
                      <a:endParaRPr lang="en-CA" sz="7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7200" dirty="0"/>
                        <a:t>O</a:t>
                      </a:r>
                      <a:endParaRPr lang="en-CA" sz="7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7200" dirty="0"/>
                        <a:t>N</a:t>
                      </a:r>
                      <a:endParaRPr lang="en-CA" sz="7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7200" dirty="0"/>
                        <a:t>N</a:t>
                      </a:r>
                      <a:endParaRPr lang="en-CA" sz="7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7200" dirty="0"/>
                        <a:t>E</a:t>
                      </a:r>
                      <a:endParaRPr lang="en-CA" sz="7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7200" dirty="0"/>
                        <a:t>C</a:t>
                      </a:r>
                      <a:endParaRPr lang="en-CA" sz="7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7200" dirty="0"/>
                        <a:t>T</a:t>
                      </a:r>
                      <a:endParaRPr lang="en-CA" sz="7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787381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5495A100-637B-B16B-893A-CFC02856BF77}"/>
              </a:ext>
            </a:extLst>
          </p:cNvPr>
          <p:cNvSpPr/>
          <p:nvPr/>
        </p:nvSpPr>
        <p:spPr>
          <a:xfrm>
            <a:off x="0" y="1830532"/>
            <a:ext cx="2548890" cy="388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COMMITMENTS</a:t>
            </a:r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5BB32E-6799-8480-EFE9-4D6E11189910}"/>
              </a:ext>
            </a:extLst>
          </p:cNvPr>
          <p:cNvSpPr txBox="1"/>
          <p:nvPr/>
        </p:nvSpPr>
        <p:spPr>
          <a:xfrm>
            <a:off x="0" y="3307056"/>
            <a:ext cx="174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COMMITTED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0657F2-2C60-953C-77D7-D28026468305}"/>
              </a:ext>
            </a:extLst>
          </p:cNvPr>
          <p:cNvSpPr txBox="1"/>
          <p:nvPr/>
        </p:nvSpPr>
        <p:spPr>
          <a:xfrm>
            <a:off x="1748287" y="3309522"/>
            <a:ext cx="174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</a:t>
            </a:r>
            <a:endParaRPr lang="en-C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841252-D2B1-2EF6-C6B1-B60538EAB0A5}"/>
              </a:ext>
            </a:extLst>
          </p:cNvPr>
          <p:cNvSpPr txBox="1"/>
          <p:nvPr/>
        </p:nvSpPr>
        <p:spPr>
          <a:xfrm>
            <a:off x="3496574" y="3307056"/>
            <a:ext cx="174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NO JUDGING</a:t>
            </a:r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358911-F996-00E8-2DA1-CF5C5BB2FD4A}"/>
              </a:ext>
            </a:extLst>
          </p:cNvPr>
          <p:cNvSpPr txBox="1"/>
          <p:nvPr/>
        </p:nvSpPr>
        <p:spPr>
          <a:xfrm>
            <a:off x="5221855" y="3302001"/>
            <a:ext cx="174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NIMBLE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CB4C21-90BA-C9AE-1326-FDF715FA8A78}"/>
              </a:ext>
            </a:extLst>
          </p:cNvPr>
          <p:cNvSpPr txBox="1"/>
          <p:nvPr/>
        </p:nvSpPr>
        <p:spPr>
          <a:xfrm>
            <a:off x="6935026" y="3302001"/>
            <a:ext cx="174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EFFICIENT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2122EA-AFED-823A-D62A-920858FA108C}"/>
              </a:ext>
            </a:extLst>
          </p:cNvPr>
          <p:cNvSpPr txBox="1"/>
          <p:nvPr/>
        </p:nvSpPr>
        <p:spPr>
          <a:xfrm>
            <a:off x="8741435" y="3312112"/>
            <a:ext cx="174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CORDIAL</a:t>
            </a:r>
            <a:endParaRPr lang="en-CA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CDB545-76F0-7EF2-DD41-181D7A622B51}"/>
              </a:ext>
            </a:extLst>
          </p:cNvPr>
          <p:cNvSpPr txBox="1"/>
          <p:nvPr/>
        </p:nvSpPr>
        <p:spPr>
          <a:xfrm>
            <a:off x="10420706" y="3281656"/>
            <a:ext cx="174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TIMELY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72604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422D7F-E636-AC21-C1C5-833D39F5D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5048" y="2639440"/>
            <a:ext cx="5017443" cy="213988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3E159F0-567C-AEBC-E05F-F04FFD6E654B}"/>
              </a:ext>
            </a:extLst>
          </p:cNvPr>
          <p:cNvSpPr/>
          <p:nvPr/>
        </p:nvSpPr>
        <p:spPr>
          <a:xfrm>
            <a:off x="991212" y="1455624"/>
            <a:ext cx="3024000" cy="42990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Course Registration</a:t>
            </a:r>
            <a:endParaRPr lang="en-CA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2CB25C1-2F79-3682-9275-D972DFA87757}"/>
              </a:ext>
            </a:extLst>
          </p:cNvPr>
          <p:cNvSpPr/>
          <p:nvPr/>
        </p:nvSpPr>
        <p:spPr>
          <a:xfrm>
            <a:off x="4251769" y="1451143"/>
            <a:ext cx="3024000" cy="42990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Grade Tracker</a:t>
            </a:r>
            <a:endParaRPr lang="en-CA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D7278A-F0D9-A74F-4AD6-C3DE10A1A475}"/>
              </a:ext>
            </a:extLst>
          </p:cNvPr>
          <p:cNvSpPr/>
          <p:nvPr/>
        </p:nvSpPr>
        <p:spPr>
          <a:xfrm>
            <a:off x="991212" y="4542567"/>
            <a:ext cx="3024000" cy="42990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Assignment Submission</a:t>
            </a:r>
            <a:endParaRPr lang="en-CA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0B0BA-9622-0CFB-0824-168E853962F3}"/>
              </a:ext>
            </a:extLst>
          </p:cNvPr>
          <p:cNvSpPr/>
          <p:nvPr/>
        </p:nvSpPr>
        <p:spPr>
          <a:xfrm>
            <a:off x="7512326" y="1451142"/>
            <a:ext cx="3024000" cy="42990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Payment System</a:t>
            </a:r>
            <a:endParaRPr lang="en-CA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6C4E2E6-1CA2-61A9-6559-324236204822}"/>
              </a:ext>
            </a:extLst>
          </p:cNvPr>
          <p:cNvSpPr/>
          <p:nvPr/>
        </p:nvSpPr>
        <p:spPr>
          <a:xfrm>
            <a:off x="4251769" y="4542566"/>
            <a:ext cx="3024000" cy="42990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Course Materials</a:t>
            </a:r>
            <a:endParaRPr lang="en-CA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29A684-3ACC-AC2C-F5EF-A79986568D68}"/>
              </a:ext>
            </a:extLst>
          </p:cNvPr>
          <p:cNvSpPr/>
          <p:nvPr/>
        </p:nvSpPr>
        <p:spPr>
          <a:xfrm>
            <a:off x="991212" y="2406257"/>
            <a:ext cx="3024000" cy="42990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Discussion Forum</a:t>
            </a:r>
            <a:endParaRPr lang="en-CA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0BBD24E-44C8-62BD-C6C6-0955D79E3483}"/>
              </a:ext>
            </a:extLst>
          </p:cNvPr>
          <p:cNvSpPr/>
          <p:nvPr/>
        </p:nvSpPr>
        <p:spPr>
          <a:xfrm>
            <a:off x="7512326" y="2406256"/>
            <a:ext cx="3024000" cy="42990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News Feed</a:t>
            </a:r>
            <a:endParaRPr lang="en-CA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4947713-5A90-0F01-1BBD-934E8246CB1F}"/>
              </a:ext>
            </a:extLst>
          </p:cNvPr>
          <p:cNvSpPr/>
          <p:nvPr/>
        </p:nvSpPr>
        <p:spPr>
          <a:xfrm>
            <a:off x="7512326" y="4571307"/>
            <a:ext cx="3024000" cy="42990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Notifications and Alerts</a:t>
            </a:r>
            <a:endParaRPr lang="en-CA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C3355EF-C8DA-516D-866F-425F8F34DDE7}"/>
              </a:ext>
            </a:extLst>
          </p:cNvPr>
          <p:cNvSpPr/>
          <p:nvPr/>
        </p:nvSpPr>
        <p:spPr>
          <a:xfrm>
            <a:off x="4251769" y="5533232"/>
            <a:ext cx="3024000" cy="4299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Profile</a:t>
            </a:r>
            <a:endParaRPr lang="en-CA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52B792D-9D70-9DB9-454B-7C8EDD2B227D}"/>
              </a:ext>
            </a:extLst>
          </p:cNvPr>
          <p:cNvSpPr/>
          <p:nvPr/>
        </p:nvSpPr>
        <p:spPr>
          <a:xfrm>
            <a:off x="4251769" y="2406257"/>
            <a:ext cx="3024000" cy="42990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Student Feedback / Survey</a:t>
            </a:r>
            <a:endParaRPr lang="en-CA" dirty="0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3837A13-7247-C8F7-EB74-1008756C1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212" y="-419563"/>
            <a:ext cx="10357666" cy="1438450"/>
          </a:xfrm>
        </p:spPr>
        <p:txBody>
          <a:bodyPr/>
          <a:lstStyle/>
          <a:p>
            <a:r>
              <a:rPr lang="en-US" dirty="0"/>
              <a:t>APP FEATURES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3365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29BAC4-FB72-308F-2FE1-769E9C711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930" y="975295"/>
            <a:ext cx="9415549" cy="583204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0566AC9-83DC-8262-048A-D399BD635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03908"/>
            <a:ext cx="5214851" cy="926869"/>
          </a:xfrm>
        </p:spPr>
        <p:txBody>
          <a:bodyPr>
            <a:normAutofit/>
          </a:bodyPr>
          <a:lstStyle/>
          <a:p>
            <a:r>
              <a:rPr lang="en-US" dirty="0"/>
              <a:t>WIRE FRAME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44922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2538C-3C31-D401-4C6D-AC7880EAD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FUNDING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D7605-E7CC-5A67-77EB-EDCE2FC36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Grants and Scholarships</a:t>
            </a:r>
          </a:p>
          <a:p>
            <a:r>
              <a:rPr lang="en-US" dirty="0"/>
              <a:t>Corporate Sponsorship</a:t>
            </a:r>
          </a:p>
          <a:p>
            <a:r>
              <a:rPr lang="en-US" dirty="0"/>
              <a:t>Crowdfunding campaign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10145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B78E1-5D50-A5DE-B3DD-464FFB987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CONCLUSION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E8A3-396B-B461-BD92-9102246B9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dream of a future where every student at Bow Valley College has everything they need to succeed. </a:t>
            </a:r>
          </a:p>
          <a:p>
            <a:r>
              <a:rPr lang="en-US" dirty="0"/>
              <a:t>Our mobile app is a pivotal part of this vision</a:t>
            </a:r>
          </a:p>
          <a:p>
            <a:r>
              <a:rPr lang="en-US" dirty="0"/>
              <a:t>your support and partnership can turn this vision into reality</a:t>
            </a:r>
          </a:p>
          <a:p>
            <a:r>
              <a:rPr lang="en-US" dirty="0"/>
              <a:t>Let's unite and embark on this exhilarating journey towards student success, shaping a brighter future for Bow Valley College, one student at a time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00003360"/>
      </p:ext>
    </p:extLst>
  </p:cSld>
  <p:clrMapOvr>
    <a:masterClrMapping/>
  </p:clrMapOvr>
</p:sld>
</file>

<file path=ppt/theme/theme1.xml><?xml version="1.0" encoding="utf-8"?>
<a:theme xmlns:a="http://schemas.openxmlformats.org/drawingml/2006/main" name="VeniceBeachVTI">
  <a:themeElements>
    <a:clrScheme name="AnalogousFromLightSeedRightStep">
      <a:dk1>
        <a:srgbClr val="000000"/>
      </a:dk1>
      <a:lt1>
        <a:srgbClr val="FFFFFF"/>
      </a:lt1>
      <a:dk2>
        <a:srgbClr val="383620"/>
      </a:dk2>
      <a:lt2>
        <a:srgbClr val="E2E8E6"/>
      </a:lt2>
      <a:accent1>
        <a:srgbClr val="DC819D"/>
      </a:accent1>
      <a:accent2>
        <a:srgbClr val="D47065"/>
      </a:accent2>
      <a:accent3>
        <a:srgbClr val="D1995B"/>
      </a:accent3>
      <a:accent4>
        <a:srgbClr val="ABA551"/>
      </a:accent4>
      <a:accent5>
        <a:srgbClr val="94AD65"/>
      </a:accent5>
      <a:accent6>
        <a:srgbClr val="6BB455"/>
      </a:accent6>
      <a:hlink>
        <a:srgbClr val="568F7D"/>
      </a:hlink>
      <a:folHlink>
        <a:srgbClr val="7F7F7F"/>
      </a:folHlink>
    </a:clrScheme>
    <a:fontScheme name="Avenir 1">
      <a:majorFont>
        <a:latin typeface="Avenir Next LT Pro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niceBeachVTI" id="{69839BBA-F383-4FFD-B56A-E36ACE43E09D}" vid="{060D2740-A69C-444A-B833-E03D333ADD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328</Words>
  <Application>Microsoft Office PowerPoint</Application>
  <PresentationFormat>Widescreen</PresentationFormat>
  <Paragraphs>81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Avenir Next LT Pro Light</vt:lpstr>
      <vt:lpstr>Century Gothic</vt:lpstr>
      <vt:lpstr>VeniceBeachVTI</vt:lpstr>
      <vt:lpstr>CONNECT BVC</vt:lpstr>
      <vt:lpstr>revolutionizing BVC student experience</vt:lpstr>
      <vt:lpstr>Our team</vt:lpstr>
      <vt:lpstr>PROJECT summary</vt:lpstr>
      <vt:lpstr>PROJECT CHARTER</vt:lpstr>
      <vt:lpstr>APP FEATURES</vt:lpstr>
      <vt:lpstr>WIRE FRAME</vt:lpstr>
      <vt:lpstr>PROJECT FUNDING</vt:lpstr>
      <vt:lpstr> CONCLUSION</vt:lpstr>
      <vt:lpstr>Peer 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 BVC</dc:title>
  <dc:creator>Atai Okokon</dc:creator>
  <cp:lastModifiedBy>Atai Okokon</cp:lastModifiedBy>
  <cp:revision>1</cp:revision>
  <dcterms:created xsi:type="dcterms:W3CDTF">2024-04-15T03:32:25Z</dcterms:created>
  <dcterms:modified xsi:type="dcterms:W3CDTF">2024-04-15T07:40:09Z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50cf1ce-8cdf-4ab4-bc8c-1b18f9d490a2_Enabled">
    <vt:lpwstr>true</vt:lpwstr>
  </property>
  <property fmtid="{D5CDD505-2E9C-101B-9397-08002B2CF9AE}" pid="3" name="MSIP_Label_d50cf1ce-8cdf-4ab4-bc8c-1b18f9d490a2_SetDate">
    <vt:lpwstr>2024-04-15T03:32:50Z</vt:lpwstr>
  </property>
  <property fmtid="{D5CDD505-2E9C-101B-9397-08002B2CF9AE}" pid="4" name="MSIP_Label_d50cf1ce-8cdf-4ab4-bc8c-1b18f9d490a2_Method">
    <vt:lpwstr>Standard</vt:lpwstr>
  </property>
  <property fmtid="{D5CDD505-2E9C-101B-9397-08002B2CF9AE}" pid="5" name="MSIP_Label_d50cf1ce-8cdf-4ab4-bc8c-1b18f9d490a2_Name">
    <vt:lpwstr>General</vt:lpwstr>
  </property>
  <property fmtid="{D5CDD505-2E9C-101B-9397-08002B2CF9AE}" pid="6" name="MSIP_Label_d50cf1ce-8cdf-4ab4-bc8c-1b18f9d490a2_SiteId">
    <vt:lpwstr>8f11c6f4-648e-4c0c-bb99-96e8408a8e2a</vt:lpwstr>
  </property>
  <property fmtid="{D5CDD505-2E9C-101B-9397-08002B2CF9AE}" pid="7" name="MSIP_Label_d50cf1ce-8cdf-4ab4-bc8c-1b18f9d490a2_ActionId">
    <vt:lpwstr>25139253-1bbc-4da6-8ebe-0ce8488d9ebc</vt:lpwstr>
  </property>
  <property fmtid="{D5CDD505-2E9C-101B-9397-08002B2CF9AE}" pid="8" name="MSIP_Label_d50cf1ce-8cdf-4ab4-bc8c-1b18f9d490a2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Classification: General</vt:lpwstr>
  </property>
</Properties>
</file>

<file path=docProps/thumbnail.jpeg>
</file>